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137410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Predicting Academic Outcomes Using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611410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Umar Abbasi et al. — study using the Open University Learning Analytics Dataset (OULAD) to predict student success from demographics, VLE engagement, and assessments. Random Forest achieved 98.3% accuracy.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17126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 &amp; Future Work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2589848"/>
            <a:ext cx="246817" cy="2472928"/>
          </a:xfrm>
          <a:prstGeom prst="roundRect">
            <a:avLst>
              <a:gd name="adj" fmla="val 15001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357432" y="283666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57432" y="3335298"/>
            <a:ext cx="692277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Combining demographics, VLE engagement, and assessment data produced highly accurate, interpretable models. Random Forest reached 98.3% accuracy; prior education, IMD band, and engagement were key predictors.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3964" y="5309592"/>
            <a:ext cx="246817" cy="2102763"/>
          </a:xfrm>
          <a:prstGeom prst="roundRect">
            <a:avLst>
              <a:gd name="adj" fmla="val 15001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727597" y="555640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27597" y="6055043"/>
            <a:ext cx="6552605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 deep learning, implement XAI methods (SHAP/LIME), integrate broader datasets, and build real-time intervention systems to scale predictive support.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52907"/>
            <a:ext cx="568035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Research Objective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2424351"/>
            <a:ext cx="3584734" cy="2472928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597015" y="267116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97015" y="3169801"/>
            <a:ext cx="3091101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interpretable ML models to identify at-risk students early and enable targeted interventions.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749" y="2424351"/>
            <a:ext cx="3584853" cy="2472928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0428565" y="267116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8565" y="3169801"/>
            <a:ext cx="309122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OULAD — 32,593 student records with demographics, VLE interactions, assessments.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144095"/>
            <a:ext cx="7416403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6597015" y="539091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97015" y="5889546"/>
            <a:ext cx="692277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Actionable insights for personalized tutoring, adaptive learning paths, and reduced dropout rates.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9148" y="627936"/>
            <a:ext cx="8096012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 &amp; Preprocessing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148" y="1831062"/>
            <a:ext cx="4199096" cy="55987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62838" y="3695462"/>
            <a:ext cx="8275915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records omitted to preserve behavioral patterns. Categorical variables one-hot encoded; features scaled with Min-Max. Core inputs: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562838" y="4544854"/>
            <a:ext cx="8275915" cy="989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Demographics: age band, prior education, IMD band</a:t>
            </a:r>
            <a:endParaRPr lang="en-US" sz="17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Engagement: VLE logins, resource access, assignment submissions</a:t>
            </a:r>
            <a:endParaRPr lang="en-US" sz="17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Outcomes: final results (distinction, pass, withdrawal, fail)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29822"/>
            <a:ext cx="950118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Engineering &amp; Selection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624733"/>
            <a:ext cx="3652242" cy="22571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5190411"/>
            <a:ext cx="29175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Behavioral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5689044"/>
            <a:ext cx="629709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Derived metrics: login frequency per week and assessment consistency to capture engagement dynamics.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86" y="2624733"/>
            <a:ext cx="3652361" cy="22573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9386" y="519053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RFE Selection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9386" y="5689163"/>
            <a:ext cx="629721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Recursive Feature Elimination prioritized influential predictors (prior education, IMD band) for interpretability and efficiency.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403" y="949404"/>
            <a:ext cx="4846796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Models Chosen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403" y="2223611"/>
            <a:ext cx="8357235" cy="466439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1561" y="2038826"/>
            <a:ext cx="4259937" cy="1555194"/>
          </a:xfrm>
          <a:prstGeom prst="roundRect">
            <a:avLst>
              <a:gd name="adj" fmla="val 2057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67662" y="2274927"/>
            <a:ext cx="2423398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Decision Tree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867662" y="2761893"/>
            <a:ext cx="3787735" cy="59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Interpretable baseline providing clear rule-based insights.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9631561" y="3778210"/>
            <a:ext cx="4259937" cy="1555194"/>
          </a:xfrm>
          <a:prstGeom prst="roundRect">
            <a:avLst>
              <a:gd name="adj" fmla="val 2057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67662" y="4014311"/>
            <a:ext cx="2423398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Gradient Boosting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867662" y="4501277"/>
            <a:ext cx="3787735" cy="59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Iterative error reduction for complex structured data.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631561" y="5517594"/>
            <a:ext cx="4259937" cy="1555194"/>
          </a:xfrm>
          <a:prstGeom prst="roundRect">
            <a:avLst>
              <a:gd name="adj" fmla="val 2057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7662" y="5753695"/>
            <a:ext cx="2423398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Random Forest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67662" y="6240661"/>
            <a:ext cx="3787735" cy="59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 ensemble chosen for superior accuracy and reduced overfitting.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73555"/>
            <a:ext cx="785443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Importance (Fig. 1)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929" y="3122652"/>
            <a:ext cx="4937760" cy="30556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9658" y="3539966"/>
            <a:ext cx="4124444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predictors include prior education (highest_education), IMD band, and engagement measures. The chart orders features by importance, with module and presentation codes also prominent.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885247"/>
            <a:ext cx="796932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Evaluation &amp; Results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4956691"/>
            <a:ext cx="4136350" cy="2472928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110615" y="520350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5702141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80% training, 20% testing with cross-validation across demographic subgroups.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4956691"/>
            <a:ext cx="4136350" cy="2472928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5493782" y="520350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Metrics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3782" y="5702141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Accuracy, precision, recall, F1 score, and confusion matrices used for evaluation.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4956691"/>
            <a:ext cx="4136350" cy="2472928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9876949" y="520350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Top Result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6949" y="5702141"/>
            <a:ext cx="36427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 achieved 98.3% accuracy, outperforming Decision Tree (95.7%) and Gradient Boosting (88.5%).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68072"/>
            <a:ext cx="855440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Performance Plots (Figs. 2–4)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418" y="2121098"/>
            <a:ext cx="4164211" cy="416421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35" y="2121098"/>
            <a:ext cx="4164211" cy="416421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652" y="2121098"/>
            <a:ext cx="4164211" cy="416421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3798" y="6721078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models show increasing accuracy with larger testing samples; Random Forest shows the highest and most stable accuracy curve.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4709" y="512326"/>
            <a:ext cx="8390453" cy="52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Intervention Strategies &amp; Implications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4709" y="3915370"/>
            <a:ext cx="797004" cy="9961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56617" y="3915370"/>
            <a:ext cx="211240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Early Identification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2456617" y="4319230"/>
            <a:ext cx="2651046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Detect at-risk students using demographic and engagement patterns.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565" y="3915370"/>
            <a:ext cx="797004" cy="9961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54472" y="3915370"/>
            <a:ext cx="211240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Personalized Plans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254472" y="4319230"/>
            <a:ext cx="2651046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Tailor learning paths and resources based on feature-driven risk signals.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528" y="1407795"/>
            <a:ext cx="3786545" cy="50487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366528" y="6613922"/>
            <a:ext cx="3786545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Institutions can deploy data-driven early warning systems, allocate resources by need, and design adaptive interventions aligned with socioeconomic and prior-education profiles.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2026-02-12T08:57:08Z</dcterms:created>
  <dcterms:modified xsi:type="dcterms:W3CDTF">2026-02-12T08:57:08Z</dcterms:modified>
</cp:coreProperties>
</file>